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8000663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083" y="1472842"/>
            <a:ext cx="13500497" cy="3133172"/>
          </a:xfrm>
        </p:spPr>
        <p:txBody>
          <a:bodyPr anchor="b"/>
          <a:lstStyle>
            <a:lvl1pPr algn="ctr">
              <a:defRPr sz="787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4726842"/>
            <a:ext cx="13500497" cy="2172804"/>
          </a:xfrm>
        </p:spPr>
        <p:txBody>
          <a:bodyPr/>
          <a:lstStyle>
            <a:lvl1pPr marL="0" indent="0" algn="ctr">
              <a:buNone/>
              <a:defRPr sz="3150"/>
            </a:lvl1pPr>
            <a:lvl2pPr marL="599984" indent="0" algn="ctr">
              <a:buNone/>
              <a:defRPr sz="2625"/>
            </a:lvl2pPr>
            <a:lvl3pPr marL="1199967" indent="0" algn="ctr">
              <a:buNone/>
              <a:defRPr sz="2362"/>
            </a:lvl3pPr>
            <a:lvl4pPr marL="1799951" indent="0" algn="ctr">
              <a:buNone/>
              <a:defRPr sz="2100"/>
            </a:lvl4pPr>
            <a:lvl5pPr marL="2399934" indent="0" algn="ctr">
              <a:buNone/>
              <a:defRPr sz="2100"/>
            </a:lvl5pPr>
            <a:lvl6pPr marL="2999918" indent="0" algn="ctr">
              <a:buNone/>
              <a:defRPr sz="2100"/>
            </a:lvl6pPr>
            <a:lvl7pPr marL="3599901" indent="0" algn="ctr">
              <a:buNone/>
              <a:defRPr sz="2100"/>
            </a:lvl7pPr>
            <a:lvl8pPr marL="4199885" indent="0" algn="ctr">
              <a:buNone/>
              <a:defRPr sz="2100"/>
            </a:lvl8pPr>
            <a:lvl9pPr marL="4799868" indent="0" algn="ctr">
              <a:buNone/>
              <a:defRPr sz="21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1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53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479142"/>
            <a:ext cx="3881393" cy="762669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479142"/>
            <a:ext cx="11419171" cy="762669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71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33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2243636"/>
            <a:ext cx="15525572" cy="3743557"/>
          </a:xfrm>
        </p:spPr>
        <p:txBody>
          <a:bodyPr anchor="b"/>
          <a:lstStyle>
            <a:lvl1pPr>
              <a:defRPr sz="787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6022609"/>
            <a:ext cx="15525572" cy="1968648"/>
          </a:xfrm>
        </p:spPr>
        <p:txBody>
          <a:bodyPr/>
          <a:lstStyle>
            <a:lvl1pPr marL="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1pPr>
            <a:lvl2pPr marL="599984" indent="0">
              <a:buNone/>
              <a:defRPr sz="2625">
                <a:solidFill>
                  <a:schemeClr val="tx1">
                    <a:tint val="75000"/>
                  </a:schemeClr>
                </a:solidFill>
              </a:defRPr>
            </a:lvl2pPr>
            <a:lvl3pPr marL="1199967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3pPr>
            <a:lvl4pPr marL="17999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3999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9999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5999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19988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79986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05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2395710"/>
            <a:ext cx="7650282" cy="57101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2395710"/>
            <a:ext cx="7650282" cy="57101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53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479143"/>
            <a:ext cx="15525572" cy="173949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2206137"/>
            <a:ext cx="7615123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3287331"/>
            <a:ext cx="7615123" cy="483516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2206137"/>
            <a:ext cx="7652626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3287331"/>
            <a:ext cx="7652626" cy="483516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86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13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70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599969"/>
            <a:ext cx="5805682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1295767"/>
            <a:ext cx="9112836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50"/>
            </a:lvl3pPr>
            <a:lvl4pPr>
              <a:defRPr sz="2625"/>
            </a:lvl4pPr>
            <a:lvl5pPr>
              <a:defRPr sz="2625"/>
            </a:lvl5pPr>
            <a:lvl6pPr>
              <a:defRPr sz="2625"/>
            </a:lvl6pPr>
            <a:lvl7pPr>
              <a:defRPr sz="2625"/>
            </a:lvl7pPr>
            <a:lvl8pPr>
              <a:defRPr sz="2625"/>
            </a:lvl8pPr>
            <a:lvl9pPr>
              <a:defRPr sz="2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2699862"/>
            <a:ext cx="5805682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99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599969"/>
            <a:ext cx="5805682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1295767"/>
            <a:ext cx="9112836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84" indent="0">
              <a:buNone/>
              <a:defRPr sz="3674"/>
            </a:lvl2pPr>
            <a:lvl3pPr marL="1199967" indent="0">
              <a:buNone/>
              <a:defRPr sz="3150"/>
            </a:lvl3pPr>
            <a:lvl4pPr marL="1799951" indent="0">
              <a:buNone/>
              <a:defRPr sz="2625"/>
            </a:lvl4pPr>
            <a:lvl5pPr marL="2399934" indent="0">
              <a:buNone/>
              <a:defRPr sz="2625"/>
            </a:lvl5pPr>
            <a:lvl6pPr marL="2999918" indent="0">
              <a:buNone/>
              <a:defRPr sz="2625"/>
            </a:lvl6pPr>
            <a:lvl7pPr marL="3599901" indent="0">
              <a:buNone/>
              <a:defRPr sz="2625"/>
            </a:lvl7pPr>
            <a:lvl8pPr marL="4199885" indent="0">
              <a:buNone/>
              <a:defRPr sz="2625"/>
            </a:lvl8pPr>
            <a:lvl9pPr marL="4799868" indent="0">
              <a:buNone/>
              <a:defRPr sz="26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2699862"/>
            <a:ext cx="5805682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71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479143"/>
            <a:ext cx="1552557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2395710"/>
            <a:ext cx="1552557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8341239"/>
            <a:ext cx="4050149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614B4-0F24-4501-B4FC-87A718B482AF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8341239"/>
            <a:ext cx="607522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8341239"/>
            <a:ext cx="4050149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D4DD1-6C43-4204-B14E-15F19EF88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81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99967" rtl="0" eaLnBrk="1" latinLnBrk="0" hangingPunct="1">
        <a:lnSpc>
          <a:spcPct val="90000"/>
        </a:lnSpc>
        <a:spcBef>
          <a:spcPct val="0"/>
        </a:spcBef>
        <a:buNone/>
        <a:defRPr kumimoji="1"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92" indent="-299992" algn="l" defTabSz="119996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75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499959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2625" kern="1200">
          <a:solidFill>
            <a:schemeClr val="tx1"/>
          </a:solidFill>
          <a:latin typeface="+mn-lt"/>
          <a:ea typeface="+mn-ea"/>
          <a:cs typeface="+mn-cs"/>
        </a:defRPr>
      </a:lvl3pPr>
      <a:lvl4pPr marL="2099942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926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91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893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877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86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84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967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951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934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918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901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885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868" algn="l" defTabSz="1199967" rtl="0" eaLnBrk="1" latinLnBrk="0" hangingPunct="1"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igin-cns.co.jp/services/web_service/list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E15235B-6BF3-44C3-8E2B-CED2320E0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212526"/>
              </p:ext>
            </p:extLst>
          </p:nvPr>
        </p:nvGraphicFramePr>
        <p:xfrm>
          <a:off x="861412" y="1118355"/>
          <a:ext cx="15964931" cy="24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121">
                  <a:extLst>
                    <a:ext uri="{9D8B030D-6E8A-4147-A177-3AD203B41FA5}">
                      <a16:colId xmlns:a16="http://schemas.microsoft.com/office/drawing/2014/main" val="4261092107"/>
                    </a:ext>
                  </a:extLst>
                </a:gridCol>
                <a:gridCol w="2022730">
                  <a:extLst>
                    <a:ext uri="{9D8B030D-6E8A-4147-A177-3AD203B41FA5}">
                      <a16:colId xmlns:a16="http://schemas.microsoft.com/office/drawing/2014/main" val="1905153124"/>
                    </a:ext>
                  </a:extLst>
                </a:gridCol>
                <a:gridCol w="4151199">
                  <a:extLst>
                    <a:ext uri="{9D8B030D-6E8A-4147-A177-3AD203B41FA5}">
                      <a16:colId xmlns:a16="http://schemas.microsoft.com/office/drawing/2014/main" val="3430872490"/>
                    </a:ext>
                  </a:extLst>
                </a:gridCol>
                <a:gridCol w="5534816">
                  <a:extLst>
                    <a:ext uri="{9D8B030D-6E8A-4147-A177-3AD203B41FA5}">
                      <a16:colId xmlns:a16="http://schemas.microsoft.com/office/drawing/2014/main" val="979023744"/>
                    </a:ext>
                  </a:extLst>
                </a:gridCol>
                <a:gridCol w="2748065">
                  <a:extLst>
                    <a:ext uri="{9D8B030D-6E8A-4147-A177-3AD203B41FA5}">
                      <a16:colId xmlns:a16="http://schemas.microsoft.com/office/drawing/2014/main" val="648755390"/>
                    </a:ext>
                  </a:extLst>
                </a:gridCol>
              </a:tblGrid>
              <a:tr h="787158"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月曜～日曜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臨時メンテナンス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定期メンテナンス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年末年始</a:t>
                      </a:r>
                      <a:r>
                        <a:rPr kumimoji="1" lang="en-US" altLang="ja-JP" sz="1800" dirty="0"/>
                        <a:t>※</a:t>
                      </a:r>
                    </a:p>
                    <a:p>
                      <a:pPr algn="ctr"/>
                      <a:r>
                        <a:rPr kumimoji="1" lang="ja-JP" altLang="en-US" sz="1800" dirty="0"/>
                        <a:t>（</a:t>
                      </a:r>
                      <a:r>
                        <a:rPr kumimoji="1" lang="en-US" altLang="ja-JP" sz="1800" dirty="0"/>
                        <a:t>12/31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1/3</a:t>
                      </a:r>
                      <a:r>
                        <a:rPr kumimoji="1" lang="ja-JP" altLang="en-US" sz="1800" dirty="0"/>
                        <a:t>）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754027971"/>
                  </a:ext>
                </a:extLst>
              </a:tr>
              <a:tr h="16888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/>
                        <a:t>荘内銀行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/>
                        <a:t>0:00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　～</a:t>
                      </a:r>
                      <a:r>
                        <a:rPr kumimoji="1" lang="en-US" altLang="ja-JP" sz="1800" b="1" dirty="0"/>
                        <a:t>24:00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/>
                        <a:t>—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dirty="0"/>
                        <a:t>毎月第１・第３月曜</a:t>
                      </a:r>
                      <a:br>
                        <a:rPr kumimoji="1" lang="en-US" altLang="ja-JP" sz="1800" dirty="0"/>
                      </a:br>
                      <a:r>
                        <a:rPr kumimoji="1" lang="ja-JP" altLang="en-US" sz="1800" dirty="0"/>
                        <a:t>　</a:t>
                      </a:r>
                      <a:r>
                        <a:rPr kumimoji="1" lang="en-US" altLang="ja-JP" sz="1800" dirty="0"/>
                        <a:t>2:00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6:00</a:t>
                      </a:r>
                      <a:r>
                        <a:rPr kumimoji="1" lang="ja-JP" altLang="en-US" sz="1800" dirty="0"/>
                        <a:t>（停止）</a:t>
                      </a:r>
                      <a:endParaRPr kumimoji="1" lang="en-US" altLang="ja-JP" sz="18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800" dirty="0"/>
                        <a:t>ハッピーマンデー前日の</a:t>
                      </a:r>
                      <a:endParaRPr kumimoji="1" lang="en-US" altLang="ja-JP" sz="180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800" dirty="0"/>
                        <a:t>　　日曜 </a:t>
                      </a:r>
                      <a:r>
                        <a:rPr kumimoji="1" lang="en-US" altLang="ja-JP" sz="1800" dirty="0"/>
                        <a:t>21:00</a:t>
                      </a:r>
                      <a:r>
                        <a:rPr kumimoji="1" lang="ja-JP" altLang="en-US" sz="1800" dirty="0"/>
                        <a:t>～月曜</a:t>
                      </a:r>
                      <a:r>
                        <a:rPr kumimoji="1" lang="en-US" altLang="ja-JP" sz="1800" dirty="0"/>
                        <a:t>6:00</a:t>
                      </a:r>
                      <a:r>
                        <a:rPr kumimoji="1" lang="ja-JP" altLang="en-US" sz="1800" dirty="0"/>
                        <a:t>（停止）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/>
                        <a:t>—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960548643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C3732FC-EDCC-401D-93FB-E942A6702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958293"/>
              </p:ext>
            </p:extLst>
          </p:nvPr>
        </p:nvGraphicFramePr>
        <p:xfrm>
          <a:off x="861411" y="3752854"/>
          <a:ext cx="15964931" cy="2326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9896">
                  <a:extLst>
                    <a:ext uri="{9D8B030D-6E8A-4147-A177-3AD203B41FA5}">
                      <a16:colId xmlns:a16="http://schemas.microsoft.com/office/drawing/2014/main" val="2259110759"/>
                    </a:ext>
                  </a:extLst>
                </a:gridCol>
                <a:gridCol w="2013103">
                  <a:extLst>
                    <a:ext uri="{9D8B030D-6E8A-4147-A177-3AD203B41FA5}">
                      <a16:colId xmlns:a16="http://schemas.microsoft.com/office/drawing/2014/main" val="301225076"/>
                    </a:ext>
                  </a:extLst>
                </a:gridCol>
                <a:gridCol w="2072752">
                  <a:extLst>
                    <a:ext uri="{9D8B030D-6E8A-4147-A177-3AD203B41FA5}">
                      <a16:colId xmlns:a16="http://schemas.microsoft.com/office/drawing/2014/main" val="3357921397"/>
                    </a:ext>
                  </a:extLst>
                </a:gridCol>
                <a:gridCol w="2087663">
                  <a:extLst>
                    <a:ext uri="{9D8B030D-6E8A-4147-A177-3AD203B41FA5}">
                      <a16:colId xmlns:a16="http://schemas.microsoft.com/office/drawing/2014/main" val="3462081873"/>
                    </a:ext>
                  </a:extLst>
                </a:gridCol>
                <a:gridCol w="2773609">
                  <a:extLst>
                    <a:ext uri="{9D8B030D-6E8A-4147-A177-3AD203B41FA5}">
                      <a16:colId xmlns:a16="http://schemas.microsoft.com/office/drawing/2014/main" val="2568923101"/>
                    </a:ext>
                  </a:extLst>
                </a:gridCol>
                <a:gridCol w="2773607">
                  <a:extLst>
                    <a:ext uri="{9D8B030D-6E8A-4147-A177-3AD203B41FA5}">
                      <a16:colId xmlns:a16="http://schemas.microsoft.com/office/drawing/2014/main" val="189217868"/>
                    </a:ext>
                  </a:extLst>
                </a:gridCol>
                <a:gridCol w="2734301">
                  <a:extLst>
                    <a:ext uri="{9D8B030D-6E8A-4147-A177-3AD203B41FA5}">
                      <a16:colId xmlns:a16="http://schemas.microsoft.com/office/drawing/2014/main" val="2287623666"/>
                    </a:ext>
                  </a:extLst>
                </a:gridCol>
              </a:tblGrid>
              <a:tr h="795285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月曜～金曜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土曜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日曜・祝日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臨時メンテナンス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定期メンテナンス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年末年始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ja-JP" altLang="en-US" sz="1800" dirty="0"/>
                        <a:t>（</a:t>
                      </a:r>
                      <a:r>
                        <a:rPr kumimoji="1" lang="en-US" altLang="ja-JP" sz="1800" dirty="0"/>
                        <a:t>12/31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1/3</a:t>
                      </a:r>
                      <a:r>
                        <a:rPr kumimoji="1" lang="ja-JP" altLang="en-US" sz="1800" dirty="0"/>
                        <a:t>）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079199640"/>
                  </a:ext>
                </a:extLst>
              </a:tr>
              <a:tr h="15313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山形銀行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7:00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　～</a:t>
                      </a:r>
                      <a:r>
                        <a:rPr kumimoji="1" lang="en-US" altLang="ja-JP" sz="1800" b="1" dirty="0"/>
                        <a:t>24:00</a:t>
                      </a:r>
                      <a:endParaRPr kumimoji="1" lang="ja-JP" altLang="en-US" sz="18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/>
                        <a:t>8:00</a:t>
                      </a:r>
                    </a:p>
                    <a:p>
                      <a:r>
                        <a:rPr kumimoji="1" lang="ja-JP" altLang="en-US" sz="1800" b="1" dirty="0"/>
                        <a:t>　～</a:t>
                      </a:r>
                      <a:r>
                        <a:rPr kumimoji="1" lang="en-US" altLang="ja-JP" sz="1800" b="1" dirty="0"/>
                        <a:t>21:00</a:t>
                      </a:r>
                      <a:endParaRPr kumimoji="1" lang="ja-JP" altLang="en-US" sz="18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　～</a:t>
                      </a:r>
                      <a:r>
                        <a:rPr kumimoji="1" lang="en-US" altLang="ja-JP" sz="1800" b="1" dirty="0"/>
                        <a:t>21:00</a:t>
                      </a:r>
                      <a:endParaRPr kumimoji="1" lang="ja-JP" altLang="en-US" sz="18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—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—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日曜と同じ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105857091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3E1F8F9-D337-4FE6-9020-2B388E12792C}"/>
              </a:ext>
            </a:extLst>
          </p:cNvPr>
          <p:cNvSpPr txBox="1"/>
          <p:nvPr/>
        </p:nvSpPr>
        <p:spPr>
          <a:xfrm>
            <a:off x="5676340" y="459477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/>
              <a:t>金融機関の受付可能時間及びメンテナンス時間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EE95240-E07D-4DFC-AA7D-66F18FAEA3FE}"/>
              </a:ext>
            </a:extLst>
          </p:cNvPr>
          <p:cNvSpPr txBox="1"/>
          <p:nvPr/>
        </p:nvSpPr>
        <p:spPr>
          <a:xfrm>
            <a:off x="8843878" y="86361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1</a:t>
            </a:r>
            <a:endParaRPr lang="ja-JP" altLang="en-US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7B21BA2-5238-40F6-AE38-4F1880A98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417657"/>
              </p:ext>
            </p:extLst>
          </p:nvPr>
        </p:nvGraphicFramePr>
        <p:xfrm>
          <a:off x="861411" y="6237981"/>
          <a:ext cx="15964930" cy="2302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0927">
                  <a:extLst>
                    <a:ext uri="{9D8B030D-6E8A-4147-A177-3AD203B41FA5}">
                      <a16:colId xmlns:a16="http://schemas.microsoft.com/office/drawing/2014/main" val="4261092107"/>
                    </a:ext>
                  </a:extLst>
                </a:gridCol>
                <a:gridCol w="2087663">
                  <a:extLst>
                    <a:ext uri="{9D8B030D-6E8A-4147-A177-3AD203B41FA5}">
                      <a16:colId xmlns:a16="http://schemas.microsoft.com/office/drawing/2014/main" val="1905153124"/>
                    </a:ext>
                  </a:extLst>
                </a:gridCol>
                <a:gridCol w="3414821">
                  <a:extLst>
                    <a:ext uri="{9D8B030D-6E8A-4147-A177-3AD203B41FA5}">
                      <a16:colId xmlns:a16="http://schemas.microsoft.com/office/drawing/2014/main" val="26418777"/>
                    </a:ext>
                  </a:extLst>
                </a:gridCol>
                <a:gridCol w="2773610">
                  <a:extLst>
                    <a:ext uri="{9D8B030D-6E8A-4147-A177-3AD203B41FA5}">
                      <a16:colId xmlns:a16="http://schemas.microsoft.com/office/drawing/2014/main" val="3430872490"/>
                    </a:ext>
                  </a:extLst>
                </a:gridCol>
                <a:gridCol w="2772322">
                  <a:extLst>
                    <a:ext uri="{9D8B030D-6E8A-4147-A177-3AD203B41FA5}">
                      <a16:colId xmlns:a16="http://schemas.microsoft.com/office/drawing/2014/main" val="979023744"/>
                    </a:ext>
                  </a:extLst>
                </a:gridCol>
                <a:gridCol w="2735587">
                  <a:extLst>
                    <a:ext uri="{9D8B030D-6E8A-4147-A177-3AD203B41FA5}">
                      <a16:colId xmlns:a16="http://schemas.microsoft.com/office/drawing/2014/main" val="648755390"/>
                    </a:ext>
                  </a:extLst>
                </a:gridCol>
              </a:tblGrid>
              <a:tr h="910675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月曜～金曜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土曜・日曜・祝日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臨時メンテナンス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定期メンテナンス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年末年始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ja-JP" altLang="en-US" sz="1800" dirty="0"/>
                        <a:t>（</a:t>
                      </a:r>
                      <a:r>
                        <a:rPr kumimoji="1" lang="en-US" altLang="ja-JP" sz="1800" dirty="0"/>
                        <a:t>12/31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1/3</a:t>
                      </a:r>
                      <a:r>
                        <a:rPr kumimoji="1" lang="ja-JP" altLang="en-US" sz="1800" dirty="0"/>
                        <a:t>）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754027971"/>
                  </a:ext>
                </a:extLst>
              </a:tr>
              <a:tr h="1391404">
                <a:tc>
                  <a:txBody>
                    <a:bodyPr/>
                    <a:lstStyle/>
                    <a:p>
                      <a:r>
                        <a:rPr kumimoji="1" lang="ja-JP" altLang="en-US" sz="1800" b="1" dirty="0" err="1"/>
                        <a:t>きらやか</a:t>
                      </a:r>
                      <a:r>
                        <a:rPr kumimoji="1" lang="ja-JP" altLang="en-US" sz="1800" b="1" dirty="0"/>
                        <a:t>銀行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/>
                        <a:t>7:00</a:t>
                      </a:r>
                    </a:p>
                    <a:p>
                      <a:r>
                        <a:rPr kumimoji="1" lang="ja-JP" altLang="en-US" sz="1800" b="1" dirty="0"/>
                        <a:t>　～</a:t>
                      </a:r>
                      <a:r>
                        <a:rPr kumimoji="1" lang="en-US" altLang="ja-JP" sz="1800" b="1" dirty="0"/>
                        <a:t>23:00</a:t>
                      </a:r>
                      <a:endParaRPr kumimoji="1" lang="ja-JP" altLang="en-US" sz="18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/>
                        <a:t>8:00</a:t>
                      </a:r>
                    </a:p>
                    <a:p>
                      <a:r>
                        <a:rPr kumimoji="1" lang="ja-JP" altLang="en-US" sz="1800" b="1" dirty="0"/>
                        <a:t>　～</a:t>
                      </a:r>
                      <a:r>
                        <a:rPr kumimoji="1" lang="en-US" altLang="ja-JP" sz="1800" b="1" dirty="0"/>
                        <a:t>21:00</a:t>
                      </a:r>
                      <a:endParaRPr kumimoji="1" lang="ja-JP" altLang="en-US" sz="18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—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—</a:t>
                      </a:r>
                      <a:endParaRPr kumimoji="1" lang="ja-JP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日曜と同じ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317626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215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EEAB90B5-5CAE-421B-8ECE-52AA92C6B9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963655"/>
              </p:ext>
            </p:extLst>
          </p:nvPr>
        </p:nvGraphicFramePr>
        <p:xfrm>
          <a:off x="861412" y="376293"/>
          <a:ext cx="16277839" cy="3063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4102">
                  <a:extLst>
                    <a:ext uri="{9D8B030D-6E8A-4147-A177-3AD203B41FA5}">
                      <a16:colId xmlns:a16="http://schemas.microsoft.com/office/drawing/2014/main" val="4261092107"/>
                    </a:ext>
                  </a:extLst>
                </a:gridCol>
                <a:gridCol w="2124814">
                  <a:extLst>
                    <a:ext uri="{9D8B030D-6E8A-4147-A177-3AD203B41FA5}">
                      <a16:colId xmlns:a16="http://schemas.microsoft.com/office/drawing/2014/main" val="1905153124"/>
                    </a:ext>
                  </a:extLst>
                </a:gridCol>
                <a:gridCol w="5287226">
                  <a:extLst>
                    <a:ext uri="{9D8B030D-6E8A-4147-A177-3AD203B41FA5}">
                      <a16:colId xmlns:a16="http://schemas.microsoft.com/office/drawing/2014/main" val="3430872490"/>
                    </a:ext>
                  </a:extLst>
                </a:gridCol>
                <a:gridCol w="3850188">
                  <a:extLst>
                    <a:ext uri="{9D8B030D-6E8A-4147-A177-3AD203B41FA5}">
                      <a16:colId xmlns:a16="http://schemas.microsoft.com/office/drawing/2014/main" val="979023744"/>
                    </a:ext>
                  </a:extLst>
                </a:gridCol>
                <a:gridCol w="2791509">
                  <a:extLst>
                    <a:ext uri="{9D8B030D-6E8A-4147-A177-3AD203B41FA5}">
                      <a16:colId xmlns:a16="http://schemas.microsoft.com/office/drawing/2014/main" val="648755390"/>
                    </a:ext>
                  </a:extLst>
                </a:gridCol>
              </a:tblGrid>
              <a:tr h="1531511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月曜～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　日曜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臨時メンテナンス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定期メンテナンス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年末年始</a:t>
                      </a:r>
                      <a:r>
                        <a:rPr kumimoji="1" lang="en-US" altLang="ja-JP" sz="2400" dirty="0"/>
                        <a:t>※</a:t>
                      </a:r>
                    </a:p>
                    <a:p>
                      <a:r>
                        <a:rPr kumimoji="1" lang="ja-JP" altLang="en-US" sz="2400" dirty="0"/>
                        <a:t>（</a:t>
                      </a:r>
                      <a:r>
                        <a:rPr kumimoji="1" lang="en-US" altLang="ja-JP" sz="2400" dirty="0"/>
                        <a:t>12/31</a:t>
                      </a:r>
                      <a:r>
                        <a:rPr kumimoji="1" lang="ja-JP" altLang="en-US" sz="2400" dirty="0"/>
                        <a:t>～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　　　</a:t>
                      </a:r>
                      <a:r>
                        <a:rPr kumimoji="1" lang="en-US" altLang="ja-JP" sz="2400" dirty="0"/>
                        <a:t>1/3</a:t>
                      </a:r>
                      <a:r>
                        <a:rPr kumimoji="1" lang="ja-JP" altLang="en-US" sz="2400" dirty="0"/>
                        <a:t>）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754027971"/>
                  </a:ext>
                </a:extLst>
              </a:tr>
              <a:tr h="1531511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北郡信用組合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1" dirty="0"/>
                        <a:t>0:00</a:t>
                      </a:r>
                    </a:p>
                    <a:p>
                      <a:r>
                        <a:rPr kumimoji="1" lang="ja-JP" altLang="en-US" sz="2400" b="1" dirty="0"/>
                        <a:t>　～</a:t>
                      </a:r>
                      <a:r>
                        <a:rPr kumimoji="1" lang="en-US" altLang="ja-JP" sz="2400" b="1" dirty="0"/>
                        <a:t>24:00</a:t>
                      </a:r>
                      <a:endParaRPr kumimoji="1" lang="ja-JP" altLang="en-US" sz="2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2400" dirty="0"/>
                        <a:t>不定期　</a:t>
                      </a:r>
                      <a:r>
                        <a:rPr kumimoji="1" lang="en-US" altLang="ja-JP" sz="2400" dirty="0"/>
                        <a:t>23:50</a:t>
                      </a:r>
                      <a:r>
                        <a:rPr kumimoji="1" lang="ja-JP" altLang="en-US" sz="2400" dirty="0"/>
                        <a:t>～翌</a:t>
                      </a:r>
                      <a:r>
                        <a:rPr kumimoji="1" lang="en-US" altLang="ja-JP" sz="2400" dirty="0"/>
                        <a:t>0:10</a:t>
                      </a:r>
                      <a:r>
                        <a:rPr kumimoji="1" lang="ja-JP" altLang="en-US" sz="2400" dirty="0"/>
                        <a:t>（休止）</a:t>
                      </a:r>
                      <a:endParaRPr kumimoji="1" lang="en-US" altLang="ja-JP" sz="2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2400" dirty="0"/>
                        <a:t>不定期　</a:t>
                      </a:r>
                      <a:r>
                        <a:rPr kumimoji="1" lang="en-US" altLang="ja-JP" sz="2400" dirty="0"/>
                        <a:t>23:50</a:t>
                      </a:r>
                      <a:r>
                        <a:rPr kumimoji="1" lang="ja-JP" altLang="en-US" sz="2400" dirty="0"/>
                        <a:t>～翌</a:t>
                      </a:r>
                      <a:r>
                        <a:rPr kumimoji="1" lang="en-US" altLang="ja-JP" sz="2400" dirty="0"/>
                        <a:t>0:20</a:t>
                      </a:r>
                      <a:r>
                        <a:rPr kumimoji="1" lang="ja-JP" altLang="en-US" sz="2400" dirty="0"/>
                        <a:t>（休止）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2400" dirty="0"/>
                        <a:t>毎月第２・第４日曜　</a:t>
                      </a:r>
                      <a:r>
                        <a:rPr kumimoji="1" lang="en-US" altLang="ja-JP" sz="2400" dirty="0"/>
                        <a:t>0:00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7:00</a:t>
                      </a:r>
                      <a:r>
                        <a:rPr kumimoji="1" lang="ja-JP" altLang="en-US" sz="2400" dirty="0"/>
                        <a:t>（停止）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—</a:t>
                      </a:r>
                      <a:endParaRPr kumimoji="1" lang="ja-JP" altLang="en-US" sz="24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317626426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A6604A7-C79C-4373-8984-8A97EC0B83EC}"/>
              </a:ext>
            </a:extLst>
          </p:cNvPr>
          <p:cNvSpPr txBox="1"/>
          <p:nvPr/>
        </p:nvSpPr>
        <p:spPr>
          <a:xfrm>
            <a:off x="861411" y="6725086"/>
            <a:ext cx="1654925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※</a:t>
            </a:r>
            <a:r>
              <a:rPr lang="ja-JP" altLang="en-US" sz="1600" dirty="0"/>
              <a:t>記載の無い場合は、各曜日の稼動時間に従います。</a:t>
            </a:r>
            <a:endParaRPr lang="en-US" altLang="ja-JP" sz="1600" dirty="0"/>
          </a:p>
          <a:p>
            <a:r>
              <a:rPr lang="ja-JP" altLang="en-US" sz="1600" dirty="0"/>
              <a:t>＜ご留意事項＞</a:t>
            </a:r>
          </a:p>
          <a:p>
            <a:pPr marL="285742" indent="-285742">
              <a:buFont typeface="Arial" panose="020B0604020202020204" pitchFamily="34" charset="0"/>
              <a:buChar char="•"/>
            </a:pPr>
            <a:r>
              <a:rPr lang="en-US" altLang="ja-JP" sz="1600" dirty="0"/>
              <a:t>1</a:t>
            </a:r>
            <a:r>
              <a:rPr lang="ja-JP" altLang="en-US" sz="1600" dirty="0"/>
              <a:t>月・</a:t>
            </a:r>
            <a:r>
              <a:rPr lang="en-US" altLang="ja-JP" sz="1600" dirty="0"/>
              <a:t>4</a:t>
            </a:r>
            <a:r>
              <a:rPr lang="ja-JP" altLang="en-US" sz="1600" dirty="0"/>
              <a:t>月・</a:t>
            </a:r>
            <a:r>
              <a:rPr lang="en-US" altLang="ja-JP" sz="1600" dirty="0"/>
              <a:t>7</a:t>
            </a:r>
            <a:r>
              <a:rPr lang="ja-JP" altLang="en-US" sz="1600" dirty="0"/>
              <a:t>月・</a:t>
            </a:r>
            <a:r>
              <a:rPr lang="en-US" altLang="ja-JP" sz="1600" dirty="0"/>
              <a:t>10</a:t>
            </a:r>
            <a:r>
              <a:rPr lang="ja-JP" altLang="en-US" sz="1600" dirty="0"/>
              <a:t>月の最終火曜日</a:t>
            </a:r>
            <a:r>
              <a:rPr lang="en-US" altLang="ja-JP" sz="1600" dirty="0"/>
              <a:t>1:00</a:t>
            </a:r>
            <a:r>
              <a:rPr lang="ja-JP" altLang="en-US" sz="1600" dirty="0"/>
              <a:t>～</a:t>
            </a:r>
            <a:r>
              <a:rPr lang="en-US" altLang="ja-JP" sz="1600" dirty="0"/>
              <a:t>6:00</a:t>
            </a:r>
            <a:r>
              <a:rPr lang="ja-JP" altLang="en-US" sz="1600" dirty="0"/>
              <a:t>は、全体定期メンテナンスのため、サービスをご利用いただけません。</a:t>
            </a:r>
            <a:endParaRPr lang="en-US" altLang="ja-JP" sz="1600" dirty="0"/>
          </a:p>
          <a:p>
            <a:pPr marL="285742" indent="-285742">
              <a:buFont typeface="Arial" panose="020B0604020202020204" pitchFamily="34" charset="0"/>
              <a:buChar char="•"/>
            </a:pPr>
            <a:r>
              <a:rPr lang="ja-JP" altLang="en-US" dirty="0"/>
              <a:t>都合により、事前の予告なく臨時メンテナンスが発生する場合があります。</a:t>
            </a:r>
          </a:p>
          <a:p>
            <a:pPr marL="285742" indent="-285742">
              <a:buFont typeface="Arial" panose="020B0604020202020204" pitchFamily="34" charset="0"/>
              <a:buChar char="•"/>
            </a:pPr>
            <a:r>
              <a:rPr lang="ja-JP" altLang="en-US" dirty="0"/>
              <a:t>ハッピーマンデー</a:t>
            </a:r>
            <a:r>
              <a:rPr lang="en-US" altLang="ja-JP" dirty="0"/>
              <a:t>:1</a:t>
            </a:r>
            <a:r>
              <a:rPr lang="ja-JP" altLang="en-US" dirty="0"/>
              <a:t>月第</a:t>
            </a:r>
            <a:r>
              <a:rPr lang="en-US" altLang="ja-JP" dirty="0"/>
              <a:t>2</a:t>
            </a:r>
            <a:r>
              <a:rPr lang="ja-JP" altLang="en-US" dirty="0"/>
              <a:t>月曜、</a:t>
            </a:r>
            <a:r>
              <a:rPr lang="en-US" altLang="ja-JP" dirty="0"/>
              <a:t>7</a:t>
            </a:r>
            <a:r>
              <a:rPr lang="ja-JP" altLang="en-US" dirty="0"/>
              <a:t>月第</a:t>
            </a:r>
            <a:r>
              <a:rPr lang="en-US" altLang="ja-JP" dirty="0"/>
              <a:t>3</a:t>
            </a:r>
            <a:r>
              <a:rPr lang="ja-JP" altLang="en-US" dirty="0"/>
              <a:t>月曜、</a:t>
            </a:r>
            <a:r>
              <a:rPr lang="en-US" altLang="ja-JP" dirty="0"/>
              <a:t>9</a:t>
            </a:r>
            <a:r>
              <a:rPr lang="ja-JP" altLang="en-US" dirty="0"/>
              <a:t>月第</a:t>
            </a:r>
            <a:r>
              <a:rPr lang="en-US" altLang="ja-JP" dirty="0"/>
              <a:t>3</a:t>
            </a:r>
            <a:r>
              <a:rPr lang="ja-JP" altLang="en-US" dirty="0"/>
              <a:t>月曜、</a:t>
            </a:r>
            <a:r>
              <a:rPr lang="en-US" altLang="ja-JP" dirty="0"/>
              <a:t>10</a:t>
            </a:r>
            <a:r>
              <a:rPr lang="ja-JP" altLang="en-US" dirty="0"/>
              <a:t>月第</a:t>
            </a:r>
            <a:r>
              <a:rPr lang="en-US" altLang="ja-JP" dirty="0"/>
              <a:t>2</a:t>
            </a:r>
            <a:r>
              <a:rPr lang="ja-JP" altLang="en-US" dirty="0"/>
              <a:t>月曜</a:t>
            </a:r>
          </a:p>
          <a:p>
            <a:pPr marL="285742" indent="-285742">
              <a:buFont typeface="Arial" panose="020B0604020202020204" pitchFamily="34" charset="0"/>
              <a:buChar char="•"/>
            </a:pPr>
            <a:r>
              <a:rPr lang="ja-JP" altLang="en-US" dirty="0"/>
              <a:t>一部の古い端末においてご利用できない場合がございます</a:t>
            </a:r>
            <a:endParaRPr lang="en-US" altLang="ja-JP" dirty="0"/>
          </a:p>
          <a:p>
            <a:r>
              <a:rPr lang="ja-JP" altLang="en-US" sz="1600" dirty="0"/>
              <a:t>〇地銀ネットワークサービスホームページ　「</a:t>
            </a:r>
            <a:r>
              <a:rPr lang="en-US" altLang="ja-JP" sz="1600" dirty="0"/>
              <a:t>Web </a:t>
            </a:r>
            <a:r>
              <a:rPr lang="ja-JP" altLang="en-US" sz="1600" dirty="0"/>
              <a:t>口振受付サービス 提携銀行 サービス稼動時間一覧」より引用（</a:t>
            </a:r>
            <a:r>
              <a:rPr lang="en-US" altLang="ja-JP" sz="1600" dirty="0"/>
              <a:t>URL</a:t>
            </a:r>
            <a:r>
              <a:rPr lang="ja-JP" altLang="en-US" sz="1600" dirty="0"/>
              <a:t>：</a:t>
            </a:r>
            <a:r>
              <a:rPr lang="en-US" altLang="ja-JP" sz="1600" dirty="0">
                <a:hlinkClick r:id="rId2"/>
              </a:rPr>
              <a:t>https://www.chigin</a:t>
            </a:r>
            <a:r>
              <a:rPr lang="en-US" altLang="ja-JP" sz="1600" dirty="0">
                <a:hlinkClick r:id="rId2"/>
              </a:rPr>
              <a:t>-</a:t>
            </a:r>
            <a:r>
              <a:rPr lang="en-US" altLang="ja-JP" sz="1600" dirty="0">
                <a:hlinkClick r:id="rId2"/>
              </a:rPr>
              <a:t>cns.co.jp/services/web_service/list.html</a:t>
            </a:r>
            <a:r>
              <a:rPr lang="ja-JP" altLang="en-US" sz="1600" dirty="0"/>
              <a:t>）</a:t>
            </a:r>
          </a:p>
          <a:p>
            <a:endParaRPr lang="ja-JP" altLang="en-US" sz="16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357AE4D-EE7D-4F8F-9DFF-488868CD9AB3}"/>
              </a:ext>
            </a:extLst>
          </p:cNvPr>
          <p:cNvSpPr txBox="1"/>
          <p:nvPr/>
        </p:nvSpPr>
        <p:spPr>
          <a:xfrm>
            <a:off x="8843878" y="86321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2</a:t>
            </a:r>
            <a:endParaRPr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86EBC33E-A3E2-43D1-8E2F-75D7BA486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331343"/>
              </p:ext>
            </p:extLst>
          </p:nvPr>
        </p:nvGraphicFramePr>
        <p:xfrm>
          <a:off x="861412" y="3591407"/>
          <a:ext cx="16277838" cy="3063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6756">
                  <a:extLst>
                    <a:ext uri="{9D8B030D-6E8A-4147-A177-3AD203B41FA5}">
                      <a16:colId xmlns:a16="http://schemas.microsoft.com/office/drawing/2014/main" val="4261092107"/>
                    </a:ext>
                  </a:extLst>
                </a:gridCol>
                <a:gridCol w="2394653">
                  <a:extLst>
                    <a:ext uri="{9D8B030D-6E8A-4147-A177-3AD203B41FA5}">
                      <a16:colId xmlns:a16="http://schemas.microsoft.com/office/drawing/2014/main" val="1905153124"/>
                    </a:ext>
                  </a:extLst>
                </a:gridCol>
                <a:gridCol w="4700616">
                  <a:extLst>
                    <a:ext uri="{9D8B030D-6E8A-4147-A177-3AD203B41FA5}">
                      <a16:colId xmlns:a16="http://schemas.microsoft.com/office/drawing/2014/main" val="3430872490"/>
                    </a:ext>
                  </a:extLst>
                </a:gridCol>
                <a:gridCol w="3254304">
                  <a:extLst>
                    <a:ext uri="{9D8B030D-6E8A-4147-A177-3AD203B41FA5}">
                      <a16:colId xmlns:a16="http://schemas.microsoft.com/office/drawing/2014/main" val="979023744"/>
                    </a:ext>
                  </a:extLst>
                </a:gridCol>
                <a:gridCol w="2791509">
                  <a:extLst>
                    <a:ext uri="{9D8B030D-6E8A-4147-A177-3AD203B41FA5}">
                      <a16:colId xmlns:a16="http://schemas.microsoft.com/office/drawing/2014/main" val="648755390"/>
                    </a:ext>
                  </a:extLst>
                </a:gridCol>
              </a:tblGrid>
              <a:tr h="1531511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全日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1</a:t>
                      </a:r>
                      <a:r>
                        <a:rPr kumimoji="1" lang="ja-JP" altLang="en-US" sz="2400" dirty="0"/>
                        <a:t>月・</a:t>
                      </a:r>
                      <a:r>
                        <a:rPr kumimoji="1" lang="en-US" altLang="ja-JP" sz="2400" dirty="0"/>
                        <a:t>5</a:t>
                      </a:r>
                      <a:r>
                        <a:rPr kumimoji="1" lang="ja-JP" altLang="en-US" sz="2400" dirty="0"/>
                        <a:t>月・</a:t>
                      </a:r>
                      <a:r>
                        <a:rPr kumimoji="1" lang="en-US" altLang="ja-JP" sz="2400" dirty="0"/>
                        <a:t>8</a:t>
                      </a:r>
                      <a:r>
                        <a:rPr kumimoji="1" lang="ja-JP" altLang="en-US" sz="2400" dirty="0"/>
                        <a:t>月・</a:t>
                      </a:r>
                      <a:r>
                        <a:rPr kumimoji="1" lang="en-US" altLang="ja-JP" sz="2400" dirty="0"/>
                        <a:t>10</a:t>
                      </a:r>
                      <a:r>
                        <a:rPr kumimoji="1" lang="ja-JP" altLang="en-US" sz="2400" dirty="0"/>
                        <a:t>月の第</a:t>
                      </a:r>
                      <a:r>
                        <a:rPr kumimoji="1" lang="en-US" altLang="ja-JP" sz="2400" dirty="0"/>
                        <a:t>3</a:t>
                      </a:r>
                      <a:r>
                        <a:rPr kumimoji="1" lang="ja-JP" altLang="en-US" sz="2400" dirty="0"/>
                        <a:t>土曜日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左記の翌日曜日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年末年始</a:t>
                      </a:r>
                      <a:r>
                        <a:rPr kumimoji="1" lang="en-US" altLang="ja-JP" sz="2400" dirty="0"/>
                        <a:t>※</a:t>
                      </a:r>
                    </a:p>
                    <a:p>
                      <a:r>
                        <a:rPr kumimoji="1" lang="ja-JP" altLang="en-US" sz="2400" dirty="0"/>
                        <a:t>（</a:t>
                      </a:r>
                      <a:r>
                        <a:rPr kumimoji="1" lang="en-US" altLang="ja-JP" sz="2400" dirty="0"/>
                        <a:t>12/31</a:t>
                      </a:r>
                      <a:r>
                        <a:rPr kumimoji="1" lang="ja-JP" altLang="en-US" sz="2400" dirty="0"/>
                        <a:t>～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　　　</a:t>
                      </a:r>
                      <a:r>
                        <a:rPr kumimoji="1" lang="en-US" altLang="ja-JP" sz="2400" dirty="0"/>
                        <a:t>1/3</a:t>
                      </a:r>
                      <a:r>
                        <a:rPr kumimoji="1" lang="ja-JP" altLang="en-US" sz="2400" dirty="0"/>
                        <a:t>）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754027971"/>
                  </a:ext>
                </a:extLst>
              </a:tr>
              <a:tr h="1531511"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天童市農業協同組合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1" dirty="0"/>
                        <a:t>6:30</a:t>
                      </a:r>
                    </a:p>
                    <a:p>
                      <a:r>
                        <a:rPr kumimoji="1" lang="ja-JP" altLang="en-US" sz="2400" b="1" dirty="0"/>
                        <a:t>　～</a:t>
                      </a:r>
                      <a:r>
                        <a:rPr kumimoji="1" lang="en-US" altLang="ja-JP" sz="2400" b="1" dirty="0"/>
                        <a:t>23:40</a:t>
                      </a:r>
                      <a:endParaRPr kumimoji="1" lang="ja-JP" altLang="en-US" sz="2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2400" dirty="0"/>
                        <a:t>6:30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21:00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2400" dirty="0"/>
                        <a:t>8:00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23:40</a:t>
                      </a:r>
                      <a:endParaRPr kumimoji="1" lang="ja-JP" altLang="en-US" sz="2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—</a:t>
                      </a:r>
                      <a:endParaRPr kumimoji="1" lang="ja-JP" altLang="en-US" sz="24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317626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01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371</Words>
  <Application>Microsoft Office PowerPoint</Application>
  <PresentationFormat>ユーザー設定</PresentationFormat>
  <Paragraphs>80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髙橋 舞紘</dc:creator>
  <cp:lastModifiedBy>髙橋 舞紘</cp:lastModifiedBy>
  <cp:revision>15</cp:revision>
  <cp:lastPrinted>2025-02-13T02:00:12Z</cp:lastPrinted>
  <dcterms:created xsi:type="dcterms:W3CDTF">2025-02-13T01:01:11Z</dcterms:created>
  <dcterms:modified xsi:type="dcterms:W3CDTF">2026-03-05T08:17:25Z</dcterms:modified>
</cp:coreProperties>
</file>